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Plus Jakarta Sans"/>
      <p:regular r:id="rId14"/>
      <p:bold r:id="rId15"/>
      <p:italic r:id="rId16"/>
      <p:boldItalic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
      <p:font typeface="Work Sans"/>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262841E-210D-47A6-BC7B-B6E0F8114537}">
  <a:tblStyle styleId="{1262841E-210D-47A6-BC7B-B6E0F8114537}"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5681D94-E30A-4F74-A87F-D6C8CBEA976C}"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WorkSans-regular.fntdata"/><Relationship Id="rId25" Type="http://schemas.openxmlformats.org/officeDocument/2006/relationships/font" Target="fonts/PlusJakartaSansMedium-boldItalic.fntdata"/><Relationship Id="rId28" Type="http://schemas.openxmlformats.org/officeDocument/2006/relationships/font" Target="fonts/WorkSans-italic.fntdata"/><Relationship Id="rId27" Type="http://schemas.openxmlformats.org/officeDocument/2006/relationships/font" Target="fonts/WorkSans-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WorkSans-boldItalic.fntdata"/><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94af46407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94af46407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39de1b9a4a_0_1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39de1b9a4a_0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39de1b9a4a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39de1b9a4a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6dd481417d_0_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6dd481417d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8c378fd0b8_0_18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8c378fd0b8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 name="Google Shape;55;p13"/>
          <p:cNvSpPr txBox="1"/>
          <p:nvPr/>
        </p:nvSpPr>
        <p:spPr>
          <a:xfrm>
            <a:off x="2757050" y="2292922"/>
            <a:ext cx="4479000" cy="1530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500">
                <a:solidFill>
                  <a:schemeClr val="dk1"/>
                </a:solidFill>
                <a:latin typeface="Plus Jakarta Sans"/>
                <a:ea typeface="Plus Jakarta Sans"/>
                <a:cs typeface="Plus Jakarta Sans"/>
                <a:sym typeface="Plus Jakarta Sans"/>
              </a:rPr>
              <a:t>Thinking historically means identifying both the similarities and the differences between the people, places, events, and ideas studied in history.</a:t>
            </a:r>
            <a:endParaRPr b="1" sz="1500">
              <a:solidFill>
                <a:schemeClr val="dk1"/>
              </a:solidFill>
              <a:latin typeface="Plus Jakarta Sans"/>
              <a:ea typeface="Plus Jakarta Sans"/>
              <a:cs typeface="Plus Jakarta Sans"/>
              <a:sym typeface="Plus Jakarta Sans"/>
            </a:endParaRPr>
          </a:p>
        </p:txBody>
      </p:sp>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Formative Assessment:</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Comparison</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536459" y="4625088"/>
            <a:ext cx="6699600" cy="891000"/>
          </a:xfrm>
          <a:prstGeom prst="rect">
            <a:avLst/>
          </a:prstGeom>
          <a:noFill/>
          <a:ln>
            <a:noFill/>
          </a:ln>
        </p:spPr>
        <p:txBody>
          <a:bodyPr anchorCtr="0" anchor="ctr" bIns="116050" lIns="116050" spcFirstLastPara="1" rIns="116050" wrap="square" tIns="116050">
            <a:noAutofit/>
          </a:bodyPr>
          <a:lstStyle/>
          <a:p>
            <a:pPr indent="0" lvl="0" marL="0" rtl="0" algn="l">
              <a:spcBef>
                <a:spcPts val="0"/>
              </a:spcBef>
              <a:spcAft>
                <a:spcPts val="0"/>
              </a:spcAft>
              <a:buNone/>
            </a:pPr>
            <a:r>
              <a:rPr b="1" lang="en" sz="1500">
                <a:solidFill>
                  <a:schemeClr val="dk1"/>
                </a:solidFill>
                <a:latin typeface="Inter"/>
                <a:ea typeface="Inter"/>
                <a:cs typeface="Inter"/>
                <a:sym typeface="Inter"/>
              </a:rPr>
              <a:t>Directions</a:t>
            </a:r>
            <a:r>
              <a:rPr lang="en" sz="1500">
                <a:solidFill>
                  <a:schemeClr val="dk1"/>
                </a:solidFill>
                <a:latin typeface="Inter"/>
                <a:ea typeface="Inter"/>
                <a:cs typeface="Inter"/>
                <a:sym typeface="Inter"/>
              </a:rPr>
              <a:t>:</a:t>
            </a:r>
            <a:r>
              <a:rPr lang="en" sz="1500">
                <a:solidFill>
                  <a:schemeClr val="dk1"/>
                </a:solidFill>
                <a:latin typeface="Inter"/>
                <a:ea typeface="Inter"/>
                <a:cs typeface="Inter"/>
                <a:sym typeface="Inter"/>
              </a:rPr>
              <a:t> This formative assessment contains two short answer questions. Well-written short answers should contain 2-3 sentences and have evidence to support their reasoning.</a:t>
            </a:r>
            <a:endParaRPr sz="1500">
              <a:solidFill>
                <a:schemeClr val="dk1"/>
              </a:solidFill>
              <a:latin typeface="Inter"/>
              <a:ea typeface="Inter"/>
              <a:cs typeface="Inter"/>
              <a:sym typeface="Inter"/>
            </a:endParaRPr>
          </a:p>
        </p:txBody>
      </p:sp>
      <p:pic>
        <p:nvPicPr>
          <p:cNvPr id="61" name="Google Shape;61;p13"/>
          <p:cNvPicPr preferRelativeResize="0"/>
          <p:nvPr/>
        </p:nvPicPr>
        <p:blipFill>
          <a:blip r:embed="rId5">
            <a:alphaModFix/>
          </a:blip>
          <a:stretch>
            <a:fillRect/>
          </a:stretch>
        </p:blipFill>
        <p:spPr>
          <a:xfrm>
            <a:off x="536450" y="2079952"/>
            <a:ext cx="1955925" cy="195594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 name="Shape 65"/>
        <p:cNvGrpSpPr/>
        <p:nvPr/>
      </p:nvGrpSpPr>
      <p:grpSpPr>
        <a:xfrm>
          <a:off x="0" y="0"/>
          <a:ext cx="0" cy="0"/>
          <a:chOff x="0" y="0"/>
          <a:chExt cx="0" cy="0"/>
        </a:xfrm>
      </p:grpSpPr>
      <p:graphicFrame>
        <p:nvGraphicFramePr>
          <p:cNvPr id="66" name="Google Shape;66;p14"/>
          <p:cNvGraphicFramePr/>
          <p:nvPr/>
        </p:nvGraphicFramePr>
        <p:xfrm>
          <a:off x="536444" y="833150"/>
          <a:ext cx="3000000" cy="3000000"/>
        </p:xfrm>
        <a:graphic>
          <a:graphicData uri="http://schemas.openxmlformats.org/drawingml/2006/table">
            <a:tbl>
              <a:tblPr>
                <a:noFill/>
                <a:tableStyleId>{1262841E-210D-47A6-BC7B-B6E0F8114537}</a:tableStyleId>
              </a:tblPr>
              <a:tblGrid>
                <a:gridCol w="3349750"/>
                <a:gridCol w="3349750"/>
              </a:tblGrid>
              <a:tr h="399275">
                <a:tc>
                  <a:txBody>
                    <a:bodyPr/>
                    <a:lstStyle/>
                    <a:p>
                      <a:pPr indent="0" lvl="0" marL="0" marR="0" rtl="0" algn="l">
                        <a:spcBef>
                          <a:spcPts val="0"/>
                        </a:spcBef>
                        <a:spcAft>
                          <a:spcPts val="0"/>
                        </a:spcAft>
                        <a:buClr>
                          <a:schemeClr val="dk1"/>
                        </a:buClr>
                        <a:buSzPts val="1200"/>
                        <a:buFont typeface="Arial"/>
                        <a:buNone/>
                      </a:pPr>
                      <a:r>
                        <a:rPr lang="en" sz="1300">
                          <a:solidFill>
                            <a:schemeClr val="dk1"/>
                          </a:solidFill>
                          <a:latin typeface="Halant"/>
                          <a:ea typeface="Halant"/>
                          <a:cs typeface="Halant"/>
                          <a:sym typeface="Halant"/>
                        </a:rPr>
                        <a:t>Source: </a:t>
                      </a:r>
                      <a:r>
                        <a:rPr lang="en" sz="1300">
                          <a:solidFill>
                            <a:schemeClr val="dk1"/>
                          </a:solidFill>
                          <a:latin typeface="Halant"/>
                          <a:ea typeface="Halant"/>
                          <a:cs typeface="Halant"/>
                          <a:sym typeface="Halant"/>
                        </a:rPr>
                        <a:t>Charles de Montesquieu, </a:t>
                      </a:r>
                      <a:r>
                        <a:rPr i="1" lang="en" sz="1300">
                          <a:solidFill>
                            <a:schemeClr val="dk1"/>
                          </a:solidFill>
                          <a:latin typeface="Halant"/>
                          <a:ea typeface="Halant"/>
                          <a:cs typeface="Halant"/>
                          <a:sym typeface="Halant"/>
                        </a:rPr>
                        <a:t>The Spirit of the Laws</a:t>
                      </a:r>
                      <a:r>
                        <a:rPr lang="en" sz="1300">
                          <a:solidFill>
                            <a:schemeClr val="dk1"/>
                          </a:solidFill>
                          <a:latin typeface="Halant"/>
                          <a:ea typeface="Halant"/>
                          <a:cs typeface="Halant"/>
                          <a:sym typeface="Halant"/>
                        </a:rPr>
                        <a:t>, 1748.</a:t>
                      </a:r>
                      <a:endParaRPr sz="1300">
                        <a:solidFill>
                          <a:schemeClr val="dk1"/>
                        </a:solidFill>
                        <a:latin typeface="Halant"/>
                        <a:ea typeface="Halant"/>
                        <a:cs typeface="Halant"/>
                        <a:sym typeface="Halant"/>
                      </a:endParaRPr>
                    </a:p>
                    <a:p>
                      <a:pPr indent="0" lvl="0" marL="0" marR="0" rtl="0" algn="l">
                        <a:spcBef>
                          <a:spcPts val="0"/>
                        </a:spcBef>
                        <a:spcAft>
                          <a:spcPts val="0"/>
                        </a:spcAft>
                        <a:buClr>
                          <a:schemeClr val="dk1"/>
                        </a:buClr>
                        <a:buSzPts val="1200"/>
                        <a:buFont typeface="Arial"/>
                        <a:buNone/>
                      </a:pPr>
                      <a:r>
                        <a:t/>
                      </a:r>
                      <a:endParaRPr sz="1300">
                        <a:solidFill>
                          <a:schemeClr val="dk1"/>
                        </a:solidFill>
                        <a:latin typeface="Halant"/>
                        <a:ea typeface="Halant"/>
                        <a:cs typeface="Halant"/>
                        <a:sym typeface="Halant"/>
                      </a:endParaRPr>
                    </a:p>
                    <a:p>
                      <a:pPr indent="0" lvl="0" marL="0" marR="0" rtl="0" algn="l">
                        <a:spcBef>
                          <a:spcPts val="0"/>
                        </a:spcBef>
                        <a:spcAft>
                          <a:spcPts val="0"/>
                        </a:spcAft>
                        <a:buClr>
                          <a:schemeClr val="dk1"/>
                        </a:buClr>
                        <a:buSzPts val="1200"/>
                        <a:buFont typeface="Arial"/>
                        <a:buNone/>
                      </a:pPr>
                      <a:r>
                        <a:rPr lang="en" sz="1100">
                          <a:solidFill>
                            <a:schemeClr val="dk1"/>
                          </a:solidFill>
                          <a:latin typeface="Inter"/>
                          <a:ea typeface="Inter"/>
                          <a:cs typeface="Inter"/>
                          <a:sym typeface="Inter"/>
                        </a:rPr>
                        <a:t>Note: Montesquieu was a French Enlightenment philosopher whose writings influenced the framers of the U.S. Constitution.</a:t>
                      </a:r>
                      <a:endParaRPr sz="1100">
                        <a:solidFill>
                          <a:schemeClr val="dk1"/>
                        </a:solidFill>
                        <a:latin typeface="Inter"/>
                        <a:ea typeface="Inter"/>
                        <a:cs typeface="Inter"/>
                        <a:sym typeface="Inter"/>
                      </a:endParaRPr>
                    </a:p>
                  </a:txBody>
                  <a:tcPr marT="66525" marB="66525" marR="67475" marL="67475">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Halant"/>
                          <a:ea typeface="Halant"/>
                          <a:cs typeface="Halant"/>
                          <a:sym typeface="Halant"/>
                        </a:rPr>
                        <a:t>Source: The U.S. Constitution, Articles I, II, III, 1787.</a:t>
                      </a:r>
                      <a:endParaRPr sz="1300">
                        <a:solidFill>
                          <a:schemeClr val="dk1"/>
                        </a:solidFill>
                        <a:latin typeface="Halant"/>
                        <a:ea typeface="Halant"/>
                        <a:cs typeface="Halant"/>
                        <a:sym typeface="Halant"/>
                      </a:endParaRPr>
                    </a:p>
                  </a:txBody>
                  <a:tcPr marT="66525" marB="66525" marR="67475" marL="67475">
                    <a:lnL cap="flat" cmpd="sng" w="12700">
                      <a:solidFill>
                        <a:srgbClr val="B7B7B7"/>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solidFill>
                      <a:prstDash val="solid"/>
                      <a:round/>
                      <a:headEnd len="sm" w="sm" type="none"/>
                      <a:tailEnd len="sm" w="sm" type="none"/>
                    </a:lnB>
                  </a:tcPr>
                </a:tc>
              </a:tr>
              <a:tr h="54046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every government there are three sorts of power; the legislative; the executive, in respect to things dependent on the law of nations; and the executive, in regard to things that depend on the civil law.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By virtue of the first, the prince or magistrate enacts temporary or perpetual laws, and amends... those that have been already enacted. By the second, he makes peace or war, sends or receives embassies; establishes the public security, and provides against invasions. By the third, he punishes criminals, or determines the disputes that arise between individuals. The latter we shall call the judiciary power, and the other simply the executive power of the state.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When the legislative and executive powers are united in the same person, or in the same body of magistrates, there can be no liberty; because apprehensions may arise, lest the same monarch or senate should enact tyrannical laws, to execute them in a tyrannical manner.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Again, there is no liberty, if the power of judging be not separated from the legislative and executive powers. Were it joined with the legislative, the life and liberty of the subject would be exposed to arbitrary control, for the judge would then be the legislator. Were it joined to the executive power, the judge might behave with all the violence of an oppressor. </a:t>
                      </a:r>
                      <a:endParaRPr sz="1200">
                        <a:solidFill>
                          <a:schemeClr val="dk1"/>
                        </a:solidFill>
                        <a:latin typeface="Inter"/>
                        <a:ea typeface="Inter"/>
                        <a:cs typeface="Inter"/>
                        <a:sym typeface="Inter"/>
                      </a:endParaRPr>
                    </a:p>
                  </a:txBody>
                  <a:tcPr marT="95800" marB="95800" marR="97175" marL="97175">
                    <a:lnL cap="flat" cmpd="sng" w="12700">
                      <a:solidFill>
                        <a:srgbClr val="FFFFFF"/>
                      </a:solidFill>
                      <a:prstDash val="solid"/>
                      <a:round/>
                      <a:headEnd len="sm" w="sm" type="none"/>
                      <a:tailEnd len="sm" w="sm" type="none"/>
                    </a:lnL>
                    <a:lnR cap="flat" cmpd="sng" w="12700">
                      <a:solidFill>
                        <a:srgbClr val="B7B7B7"/>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Article I, Section 1 and 7</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 legislative powers herein granted shall be vested in a Congress of the United States, which shall consist of a Senate and House of Representatives… Every bill which shall have passed the House of Representatives and the Senate, shall, before it become a law, be presented to the President of the United States; if he approve he shall sign it, but if not he shall return it, with his objections to that House in which it shall have originated, who shall… proceed to reconsider it.</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Article II, Sections 1 and 3</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executive power shall be vested in a President of the United States of America… he shall take care that the laws be faithfully executed…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Article III, Section 1 and 2</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judicial power of the United States, shall be vested in one Supreme Court, and in such inferior courts as the Congress may from time to time ordain and establish… The judicial power shall extend to all cases, in law and equity, arising under this Constitution, the laws of the United States, and treaties made, or which shall be made, under their authority.</a:t>
                      </a:r>
                      <a:endParaRPr sz="1200">
                        <a:solidFill>
                          <a:schemeClr val="dk1"/>
                        </a:solidFill>
                        <a:latin typeface="Inter"/>
                        <a:ea typeface="Inter"/>
                        <a:cs typeface="Inter"/>
                        <a:sym typeface="Inter"/>
                      </a:endParaRPr>
                    </a:p>
                  </a:txBody>
                  <a:tcPr marT="95800" marB="95800" marR="97175" marL="97175">
                    <a:lnL cap="flat" cmpd="sng" w="12700">
                      <a:solidFill>
                        <a:srgbClr val="B7B7B7"/>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tcPr>
                </a:tc>
              </a:tr>
            </a:tbl>
          </a:graphicData>
        </a:graphic>
      </p:graphicFrame>
      <p:sp>
        <p:nvSpPr>
          <p:cNvPr id="67" name="Google Shape;67;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Comparison</a:t>
            </a:r>
            <a:endParaRPr sz="1900">
              <a:latin typeface="Halant"/>
              <a:ea typeface="Halant"/>
              <a:cs typeface="Halant"/>
              <a:sym typeface="Halant"/>
            </a:endParaRPr>
          </a:p>
        </p:txBody>
      </p:sp>
      <p:pic>
        <p:nvPicPr>
          <p:cNvPr id="68" name="Google Shape;6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 name="Google Shape;69;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0" name="Google Shape;70;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 name="Shape 74"/>
        <p:cNvGrpSpPr/>
        <p:nvPr/>
      </p:nvGrpSpPr>
      <p:grpSpPr>
        <a:xfrm>
          <a:off x="0" y="0"/>
          <a:ext cx="0" cy="0"/>
          <a:chOff x="0" y="0"/>
          <a:chExt cx="0" cy="0"/>
        </a:xfrm>
      </p:grpSpPr>
      <p:sp>
        <p:nvSpPr>
          <p:cNvPr id="75" name="Google Shape;75;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Formative Assessment: Comparison</a:t>
            </a:r>
            <a:endParaRPr sz="1900">
              <a:latin typeface="Halant"/>
              <a:ea typeface="Halant"/>
              <a:cs typeface="Halant"/>
              <a:sym typeface="Halant"/>
            </a:endParaRPr>
          </a:p>
        </p:txBody>
      </p:sp>
      <p:pic>
        <p:nvPicPr>
          <p:cNvPr id="76" name="Google Shape;76;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 name="Google Shape;77;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 name="Google Shape;78;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9" name="Google Shape;79;p15"/>
          <p:cNvSpPr txBox="1"/>
          <p:nvPr/>
        </p:nvSpPr>
        <p:spPr>
          <a:xfrm>
            <a:off x="457200" y="936700"/>
            <a:ext cx="6858000" cy="76275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342900" lvl="0" marL="482600" rtl="0" algn="l">
              <a:spcBef>
                <a:spcPts val="0"/>
              </a:spcBef>
              <a:spcAft>
                <a:spcPts val="0"/>
              </a:spcAft>
              <a:buClr>
                <a:schemeClr val="dk1"/>
              </a:buClr>
              <a:buSzPts val="1600"/>
              <a:buFont typeface="Work Sans"/>
              <a:buAutoNum type="arabicPeriod"/>
            </a:pPr>
            <a:r>
              <a:rPr lang="en" sz="1500">
                <a:solidFill>
                  <a:schemeClr val="dk1"/>
                </a:solidFill>
                <a:latin typeface="Inter"/>
                <a:ea typeface="Inter"/>
                <a:cs typeface="Inter"/>
                <a:sym typeface="Inter"/>
              </a:rPr>
              <a:t>What is at least one similarity between Montesquieu’s description and the Constitution’s implementation of the branches of government? Cite Evidence.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How did Montesquieu’s description and the Constitution’s implementation of the branches of government differ? Cite Evidence.</a:t>
            </a:r>
            <a:endParaRPr sz="1500">
              <a:latin typeface="Work Sans"/>
              <a:ea typeface="Work Sans"/>
              <a:cs typeface="Work Sans"/>
              <a:sym typeface="Work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3" name="Shape 83"/>
        <p:cNvGrpSpPr/>
        <p:nvPr/>
      </p:nvGrpSpPr>
      <p:grpSpPr>
        <a:xfrm>
          <a:off x="0" y="0"/>
          <a:ext cx="0" cy="0"/>
          <a:chOff x="0" y="0"/>
          <a:chExt cx="0" cy="0"/>
        </a:xfrm>
      </p:grpSpPr>
      <p:sp>
        <p:nvSpPr>
          <p:cNvPr id="84" name="Google Shape;84;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Teacher Key for Formative Assessment: Comparison</a:t>
            </a:r>
            <a:endParaRPr sz="1900">
              <a:latin typeface="Halant"/>
              <a:ea typeface="Halant"/>
              <a:cs typeface="Halant"/>
              <a:sym typeface="Halant"/>
            </a:endParaRPr>
          </a:p>
        </p:txBody>
      </p:sp>
      <p:pic>
        <p:nvPicPr>
          <p:cNvPr id="85" name="Google Shape;8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6" name="Google Shape;86;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8" name="Google Shape;88;p16"/>
          <p:cNvSpPr txBox="1"/>
          <p:nvPr/>
        </p:nvSpPr>
        <p:spPr>
          <a:xfrm>
            <a:off x="460375" y="815975"/>
            <a:ext cx="6858000" cy="3743400"/>
          </a:xfrm>
          <a:prstGeom prst="rect">
            <a:avLst/>
          </a:prstGeom>
          <a:noFill/>
          <a:ln>
            <a:noFill/>
          </a:ln>
        </p:spPr>
        <p:txBody>
          <a:bodyPr anchorCtr="0" anchor="t" bIns="96675" lIns="96675" spcFirstLastPara="1" rIns="96675" wrap="square" tIns="96675">
            <a:noAutofit/>
          </a:bodyPr>
          <a:lstStyle/>
          <a:p>
            <a:pPr indent="-342900" lvl="0" marL="482600" rtl="0" algn="l">
              <a:spcBef>
                <a:spcPts val="0"/>
              </a:spcBef>
              <a:spcAft>
                <a:spcPts val="0"/>
              </a:spcAft>
              <a:buClr>
                <a:schemeClr val="dk1"/>
              </a:buClr>
              <a:buSzPts val="1600"/>
              <a:buFont typeface="Work Sans"/>
              <a:buAutoNum type="arabicPeriod"/>
            </a:pPr>
            <a:r>
              <a:rPr lang="en" sz="1500">
                <a:solidFill>
                  <a:schemeClr val="dk1"/>
                </a:solidFill>
                <a:highlight>
                  <a:schemeClr val="lt1"/>
                </a:highlight>
                <a:latin typeface="Inter"/>
                <a:ea typeface="Inter"/>
                <a:cs typeface="Inter"/>
                <a:sym typeface="Inter"/>
              </a:rPr>
              <a:t>What is at least one similarity between Montesquieu’s description and the Constitution’s implementation of the branches of government? Cite Evidence.</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0" lvl="0" marL="0" rtl="0" algn="l">
              <a:spcBef>
                <a:spcPts val="0"/>
              </a:spcBef>
              <a:spcAft>
                <a:spcPts val="0"/>
              </a:spcAft>
              <a:buNone/>
            </a:pPr>
            <a:r>
              <a:t/>
            </a:r>
            <a:endParaRPr sz="1500">
              <a:solidFill>
                <a:schemeClr val="dk1"/>
              </a:solidFill>
              <a:highlight>
                <a:schemeClr val="lt1"/>
              </a:highlight>
              <a:latin typeface="Inter"/>
              <a:ea typeface="Inter"/>
              <a:cs typeface="Inter"/>
              <a:sym typeface="Inter"/>
            </a:endParaRPr>
          </a:p>
          <a:p>
            <a:pPr indent="-336550" lvl="0" marL="482600" rtl="0" algn="l">
              <a:spcBef>
                <a:spcPts val="0"/>
              </a:spcBef>
              <a:spcAft>
                <a:spcPts val="0"/>
              </a:spcAft>
              <a:buClr>
                <a:schemeClr val="dk1"/>
              </a:buClr>
              <a:buSzPts val="1500"/>
              <a:buFont typeface="Inter"/>
              <a:buAutoNum type="arabicPeriod"/>
            </a:pPr>
            <a:r>
              <a:rPr lang="en" sz="1500">
                <a:solidFill>
                  <a:schemeClr val="dk1"/>
                </a:solidFill>
                <a:highlight>
                  <a:schemeClr val="lt1"/>
                </a:highlight>
                <a:latin typeface="Inter"/>
                <a:ea typeface="Inter"/>
                <a:cs typeface="Inter"/>
                <a:sym typeface="Inter"/>
              </a:rPr>
              <a:t>How did Montesquieu’s description and the Constitution’s implementation of the branches of government differ? Cite Evidence.</a:t>
            </a:r>
            <a:endParaRPr b="1" sz="13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3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sz="13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b="1" sz="1300">
              <a:solidFill>
                <a:schemeClr val="dk1"/>
              </a:solidFill>
              <a:highlight>
                <a:schemeClr val="lt1"/>
              </a:highlight>
              <a:latin typeface="Inter"/>
              <a:ea typeface="Inter"/>
              <a:cs typeface="Inter"/>
              <a:sym typeface="Inter"/>
            </a:endParaRPr>
          </a:p>
        </p:txBody>
      </p:sp>
      <p:sp>
        <p:nvSpPr>
          <p:cNvPr id="89" name="Google Shape;89;p16"/>
          <p:cNvSpPr txBox="1"/>
          <p:nvPr/>
        </p:nvSpPr>
        <p:spPr>
          <a:xfrm>
            <a:off x="460375" y="1705725"/>
            <a:ext cx="6858000" cy="3177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solidFill>
                  <a:schemeClr val="accent1"/>
                </a:solidFill>
                <a:latin typeface="Inter"/>
                <a:ea typeface="Inter"/>
                <a:cs typeface="Inter"/>
                <a:sym typeface="Inter"/>
              </a:rPr>
              <a:t>Both Montesquieu’s description and the Constitution’s implementation of the branches of </a:t>
            </a:r>
            <a:r>
              <a:rPr b="1" lang="en" sz="1300">
                <a:solidFill>
                  <a:schemeClr val="accent1"/>
                </a:solidFill>
                <a:latin typeface="Inter"/>
                <a:ea typeface="Inter"/>
                <a:cs typeface="Inter"/>
                <a:sym typeface="Inter"/>
              </a:rPr>
              <a:t>government</a:t>
            </a:r>
            <a:r>
              <a:rPr b="1" lang="en" sz="1300">
                <a:solidFill>
                  <a:schemeClr val="accent1"/>
                </a:solidFill>
                <a:latin typeface="Inter"/>
                <a:ea typeface="Inter"/>
                <a:cs typeface="Inter"/>
                <a:sym typeface="Inter"/>
              </a:rPr>
              <a:t> contain specific roles for each branch. Each source also describes certain roles of the branches in a similar way. Both describe </a:t>
            </a:r>
            <a:r>
              <a:rPr b="1" lang="en" sz="1300">
                <a:solidFill>
                  <a:schemeClr val="accent1"/>
                </a:solidFill>
                <a:latin typeface="Inter"/>
                <a:ea typeface="Inter"/>
                <a:cs typeface="Inter"/>
                <a:sym typeface="Inter"/>
              </a:rPr>
              <a:t>law making</a:t>
            </a:r>
            <a:r>
              <a:rPr b="1" lang="en" sz="1300">
                <a:solidFill>
                  <a:schemeClr val="accent1"/>
                </a:solidFill>
                <a:latin typeface="Inter"/>
                <a:ea typeface="Inter"/>
                <a:cs typeface="Inter"/>
                <a:sym typeface="Inter"/>
              </a:rPr>
              <a:t> role of the legislative branch as enacting “temporary or perpetual laws” (Montesquieu) and the process of a bill becoming a law in the Constitution’s implementation. The role of the judicial branch also contains similarities. According to Montesquieu, the judiciary “</a:t>
            </a:r>
            <a:r>
              <a:rPr b="1" lang="en" sz="1300">
                <a:solidFill>
                  <a:schemeClr val="accent1"/>
                </a:solidFill>
                <a:latin typeface="Inter"/>
                <a:ea typeface="Inter"/>
                <a:cs typeface="Inter"/>
                <a:sym typeface="Inter"/>
              </a:rPr>
              <a:t>punishes criminals, or determines the disputes that arise between individuals.” The Constitution describes the role as extending “to all cases, in law and equity, arising under this Constitution, the laws of the United States.” These descriptions highlight the role of the judicial branch in disagreements over laws.</a:t>
            </a:r>
            <a:endParaRPr sz="1300">
              <a:latin typeface="Work Sans"/>
              <a:ea typeface="Work Sans"/>
              <a:cs typeface="Work Sans"/>
              <a:sym typeface="Work Sans"/>
            </a:endParaRPr>
          </a:p>
        </p:txBody>
      </p:sp>
      <p:sp>
        <p:nvSpPr>
          <p:cNvPr id="90" name="Google Shape;90;p16"/>
          <p:cNvSpPr txBox="1"/>
          <p:nvPr/>
        </p:nvSpPr>
        <p:spPr>
          <a:xfrm>
            <a:off x="460375" y="5820525"/>
            <a:ext cx="6858000" cy="31773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solidFill>
                  <a:schemeClr val="accent1"/>
                </a:solidFill>
                <a:latin typeface="Inter"/>
                <a:ea typeface="Inter"/>
                <a:cs typeface="Inter"/>
                <a:sym typeface="Inter"/>
              </a:rPr>
              <a:t>In Montesquieu’s description of the branches of government, he first explains the powers as being legislative and executive. However, the term judiciary is eventually included. While the Constitution is explicit in calling the three branches of government the legislative, executive, and judicial. Additionally, Montesquieu describes the rationale for having power separated by branch. He explains the difficulties that arise if there is not a clear separation of powers, “When the legislative and executive powers are united in the same person, or in the same body of magistrates, there can be no liberty.” The Constitution does not contain such warnings. Instead, the Constitution more clearly states what powers will be held by each branch, “The executive power… shall take care that the laws be faithfully executed.” There are also differences in how the role of the executive branch is described.</a:t>
            </a:r>
            <a:endParaRPr b="1" sz="1300">
              <a:solidFill>
                <a:schemeClr val="accent1"/>
              </a:solidFill>
              <a:latin typeface="Work Sans"/>
              <a:ea typeface="Work Sans"/>
              <a:cs typeface="Work Sans"/>
              <a:sym typeface="Work Sans"/>
            </a:endParaRPr>
          </a:p>
        </p:txBody>
      </p:sp>
      <p:sp>
        <p:nvSpPr>
          <p:cNvPr id="91" name="Google Shape;91;p16"/>
          <p:cNvSpPr txBox="1"/>
          <p:nvPr/>
        </p:nvSpPr>
        <p:spPr>
          <a:xfrm>
            <a:off x="460375" y="855575"/>
            <a:ext cx="6858000" cy="81291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sp>
        <p:nvSpPr>
          <p:cNvPr id="96" name="Google Shape;96;p17"/>
          <p:cNvSpPr txBox="1"/>
          <p:nvPr/>
        </p:nvSpPr>
        <p:spPr>
          <a:xfrm>
            <a:off x="1690969" y="902052"/>
            <a:ext cx="4421400" cy="426900"/>
          </a:xfrm>
          <a:prstGeom prst="rect">
            <a:avLst/>
          </a:prstGeom>
          <a:noFill/>
          <a:ln>
            <a:noFill/>
          </a:ln>
        </p:spPr>
        <p:txBody>
          <a:bodyPr anchorCtr="0" anchor="t" bIns="96675" lIns="96675" spcFirstLastPara="1" rIns="96675" wrap="square" tIns="96675">
            <a:noAutofit/>
          </a:bodyPr>
          <a:lstStyle/>
          <a:p>
            <a:pPr indent="-361950" lvl="0" marL="482600" rtl="0" algn="ctr">
              <a:spcBef>
                <a:spcPts val="0"/>
              </a:spcBef>
              <a:spcAft>
                <a:spcPts val="0"/>
              </a:spcAft>
              <a:buClr>
                <a:schemeClr val="dk1"/>
              </a:buClr>
              <a:buSzPts val="1900"/>
              <a:buFont typeface="Plus Jakarta Sans"/>
              <a:buAutoNum type="arabicPeriod"/>
            </a:pPr>
            <a:r>
              <a:rPr b="1" lang="en" sz="1900">
                <a:solidFill>
                  <a:schemeClr val="dk1"/>
                </a:solidFill>
                <a:highlight>
                  <a:schemeClr val="lt1"/>
                </a:highlight>
                <a:latin typeface="Plus Jakarta Sans"/>
                <a:ea typeface="Plus Jakarta Sans"/>
                <a:cs typeface="Plus Jakarta Sans"/>
                <a:sym typeface="Plus Jakarta Sans"/>
              </a:rPr>
              <a:t>Short Answer: Similarities</a:t>
            </a:r>
            <a:endParaRPr b="1" sz="1900">
              <a:solidFill>
                <a:schemeClr val="dk1"/>
              </a:solidFill>
              <a:highlight>
                <a:schemeClr val="lt1"/>
              </a:highlight>
              <a:latin typeface="Plus Jakarta Sans"/>
              <a:ea typeface="Plus Jakarta Sans"/>
              <a:cs typeface="Plus Jakarta Sans"/>
              <a:sym typeface="Plus Jakarta Sans"/>
            </a:endParaRPr>
          </a:p>
        </p:txBody>
      </p:sp>
      <p:graphicFrame>
        <p:nvGraphicFramePr>
          <p:cNvPr id="97" name="Google Shape;97;p17"/>
          <p:cNvGraphicFramePr/>
          <p:nvPr/>
        </p:nvGraphicFramePr>
        <p:xfrm>
          <a:off x="560003" y="1521929"/>
          <a:ext cx="3000000" cy="3000000"/>
        </p:xfrm>
        <a:graphic>
          <a:graphicData uri="http://schemas.openxmlformats.org/drawingml/2006/table">
            <a:tbl>
              <a:tblPr>
                <a:noFill/>
                <a:tableStyleId>{05681D94-E30A-4F74-A87F-D6C8CBEA976C}</a:tableStyleId>
              </a:tblPr>
              <a:tblGrid>
                <a:gridCol w="1670825"/>
                <a:gridCol w="1670825"/>
                <a:gridCol w="1670825"/>
                <a:gridCol w="1670825"/>
              </a:tblGrid>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3</a:t>
                      </a:r>
                      <a:r>
                        <a:rPr lang="en" sz="1300">
                          <a:solidFill>
                            <a:schemeClr val="dk1"/>
                          </a:solidFill>
                          <a:latin typeface="Inter"/>
                          <a:ea typeface="Inter"/>
                          <a:cs typeface="Inter"/>
                          <a:sym typeface="Inter"/>
                        </a:rPr>
                        <a:t> points</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2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1 point </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300">
                          <a:latin typeface="Inter"/>
                          <a:ea typeface="Inter"/>
                          <a:cs typeface="Inter"/>
                          <a:sym typeface="Inter"/>
                        </a:rPr>
                        <a:t>0 points</a:t>
                      </a:r>
                      <a:endParaRPr sz="13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034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At least one similarity is correctly identified and evidence from each document is used to to justify that similarity.</a:t>
                      </a:r>
                      <a:endParaRPr sz="1300">
                        <a:solidFill>
                          <a:schemeClr val="dk1"/>
                        </a:solidFill>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At least one similarity is correctly identified and evidence is used from one document to justify that similarity.</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At least one similarity is correctly identified but no textual evidence is used to justify that similarity.</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does not attempt to identify a similarity.</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3825">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98" name="Google Shape;98;p17"/>
          <p:cNvSpPr txBox="1"/>
          <p:nvPr/>
        </p:nvSpPr>
        <p:spPr>
          <a:xfrm>
            <a:off x="1250456" y="4707738"/>
            <a:ext cx="5302500" cy="4269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Plus Jakarta Sans"/>
                <a:ea typeface="Plus Jakarta Sans"/>
                <a:cs typeface="Plus Jakarta Sans"/>
                <a:sym typeface="Plus Jakarta Sans"/>
              </a:rPr>
              <a:t>2.    Short Answer: Differences</a:t>
            </a:r>
            <a:endParaRPr b="1" sz="1900">
              <a:solidFill>
                <a:schemeClr val="dk1"/>
              </a:solidFill>
              <a:highlight>
                <a:schemeClr val="lt1"/>
              </a:highlight>
              <a:latin typeface="Plus Jakarta Sans"/>
              <a:ea typeface="Plus Jakarta Sans"/>
              <a:cs typeface="Plus Jakarta Sans"/>
              <a:sym typeface="Plus Jakarta Sans"/>
            </a:endParaRPr>
          </a:p>
        </p:txBody>
      </p:sp>
      <p:graphicFrame>
        <p:nvGraphicFramePr>
          <p:cNvPr id="99" name="Google Shape;99;p17"/>
          <p:cNvGraphicFramePr/>
          <p:nvPr/>
        </p:nvGraphicFramePr>
        <p:xfrm>
          <a:off x="559991" y="5201260"/>
          <a:ext cx="3000000" cy="3000000"/>
        </p:xfrm>
        <a:graphic>
          <a:graphicData uri="http://schemas.openxmlformats.org/drawingml/2006/table">
            <a:tbl>
              <a:tblPr>
                <a:noFill/>
                <a:tableStyleId>{05681D94-E30A-4F74-A87F-D6C8CBEA976C}</a:tableStyleId>
              </a:tblPr>
              <a:tblGrid>
                <a:gridCol w="1670825"/>
                <a:gridCol w="1670825"/>
                <a:gridCol w="1670825"/>
                <a:gridCol w="1670825"/>
              </a:tblGrid>
              <a:tr h="511550">
                <a:tc>
                  <a:txBody>
                    <a:bodyPr/>
                    <a:lstStyle/>
                    <a:p>
                      <a:pPr indent="0" lvl="0" marL="0" rtl="0" algn="l">
                        <a:spcBef>
                          <a:spcPts val="0"/>
                        </a:spcBef>
                        <a:spcAft>
                          <a:spcPts val="0"/>
                        </a:spcAft>
                        <a:buNone/>
                      </a:pPr>
                      <a:r>
                        <a:rPr lang="en" sz="1500">
                          <a:latin typeface="Inter"/>
                          <a:ea typeface="Inter"/>
                          <a:cs typeface="Inter"/>
                          <a:sym typeface="Inter"/>
                        </a:rPr>
                        <a:t>3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2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1 point</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None/>
                      </a:pPr>
                      <a:r>
                        <a:rPr lang="en" sz="1500">
                          <a:latin typeface="Inter"/>
                          <a:ea typeface="Inter"/>
                          <a:cs typeface="Inter"/>
                          <a:sym typeface="Inter"/>
                        </a:rPr>
                        <a:t>0 points</a:t>
                      </a:r>
                      <a:endParaRPr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At least one area of difference is correctly identified and evidence from each document is used to to justify that area of difference.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At least one area of difference is correctly identified and evidence is used from one document to justify that area of difference.</a:t>
                      </a:r>
                      <a:endParaRPr sz="1300">
                        <a:solidFill>
                          <a:schemeClr val="dk1"/>
                        </a:solidFill>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At least one area of difference is correctly identified but no textual evidence is used to justify that area of difference.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Student does not attempt to identify an area of difference.</a:t>
                      </a:r>
                      <a:endParaRPr sz="1300">
                        <a:latin typeface="Inter"/>
                        <a:ea typeface="Inter"/>
                        <a:cs typeface="Inter"/>
                        <a:sym typeface="Inter"/>
                      </a:endParaRPr>
                    </a:p>
                  </a:txBody>
                  <a:tcPr marT="95775" marB="95775" marR="97150" marL="97150">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r h="511550">
                <a:tc gridSpan="4">
                  <a:txBody>
                    <a:bodyPr/>
                    <a:lstStyle/>
                    <a:p>
                      <a:pPr indent="0" lvl="0" marL="0" rtl="0" algn="r">
                        <a:spcBef>
                          <a:spcPts val="0"/>
                        </a:spcBef>
                        <a:spcAft>
                          <a:spcPts val="0"/>
                        </a:spcAft>
                        <a:buNone/>
                      </a:pPr>
                      <a:r>
                        <a:rPr b="1" lang="en" sz="1500">
                          <a:latin typeface="Inter"/>
                          <a:ea typeface="Inter"/>
                          <a:cs typeface="Inter"/>
                          <a:sym typeface="Inter"/>
                        </a:rPr>
                        <a:t>Subtotal:    _______/ 3</a:t>
                      </a:r>
                      <a:endParaRPr b="1" sz="1500">
                        <a:latin typeface="Inter"/>
                        <a:ea typeface="Inter"/>
                        <a:cs typeface="Inter"/>
                        <a:sym typeface="Inter"/>
                      </a:endParaRPr>
                    </a:p>
                  </a:txBody>
                  <a:tcPr marT="95775" marB="95775" marR="97150" marL="9715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hMerge="1"/>
                <a:tc hMerge="1"/>
                <a:tc hMerge="1"/>
              </a:tr>
            </a:tbl>
          </a:graphicData>
        </a:graphic>
      </p:graphicFrame>
      <p:sp>
        <p:nvSpPr>
          <p:cNvPr id="100" name="Google Shape;100;p17"/>
          <p:cNvSpPr txBox="1"/>
          <p:nvPr/>
        </p:nvSpPr>
        <p:spPr>
          <a:xfrm>
            <a:off x="2345841" y="8404786"/>
            <a:ext cx="3111600" cy="563700"/>
          </a:xfrm>
          <a:prstGeom prst="rect">
            <a:avLst/>
          </a:prstGeom>
          <a:noFill/>
          <a:ln cap="flat" cmpd="sng" w="28575">
            <a:solidFill>
              <a:schemeClr val="accent1"/>
            </a:solidFill>
            <a:prstDash val="solid"/>
            <a:round/>
            <a:headEnd len="sm" w="sm" type="none"/>
            <a:tailEnd len="sm" w="sm" type="none"/>
          </a:ln>
        </p:spPr>
        <p:txBody>
          <a:bodyPr anchorCtr="0" anchor="ctr" bIns="96675" lIns="96675" spcFirstLastPara="1" rIns="96675" wrap="square" tIns="96675">
            <a:noAutofit/>
          </a:bodyPr>
          <a:lstStyle/>
          <a:p>
            <a:pPr indent="0" lvl="0" marL="0" rtl="0" algn="ctr">
              <a:spcBef>
                <a:spcPts val="0"/>
              </a:spcBef>
              <a:spcAft>
                <a:spcPts val="0"/>
              </a:spcAft>
              <a:buNone/>
            </a:pPr>
            <a:r>
              <a:rPr b="1" lang="en" sz="1900">
                <a:solidFill>
                  <a:schemeClr val="dk1"/>
                </a:solidFill>
                <a:highlight>
                  <a:schemeClr val="lt1"/>
                </a:highlight>
                <a:latin typeface="Inter"/>
                <a:ea typeface="Inter"/>
                <a:cs typeface="Inter"/>
                <a:sym typeface="Inter"/>
              </a:rPr>
              <a:t>Total: ______/6</a:t>
            </a:r>
            <a:endParaRPr b="1" sz="1900">
              <a:solidFill>
                <a:schemeClr val="dk1"/>
              </a:solidFill>
              <a:highlight>
                <a:schemeClr val="lt1"/>
              </a:highlight>
              <a:latin typeface="Inter"/>
              <a:ea typeface="Inter"/>
              <a:cs typeface="Inter"/>
              <a:sym typeface="Inter"/>
            </a:endParaRPr>
          </a:p>
        </p:txBody>
      </p:sp>
      <p:sp>
        <p:nvSpPr>
          <p:cNvPr id="101" name="Google Shape;101;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200"/>
              <a:buFont typeface="Arial"/>
              <a:buNone/>
            </a:pPr>
            <a:r>
              <a:rPr lang="en" sz="1900">
                <a:latin typeface="Halant"/>
                <a:ea typeface="Halant"/>
                <a:cs typeface="Halant"/>
                <a:sym typeface="Halant"/>
              </a:rPr>
              <a:t>Rubric</a:t>
            </a:r>
            <a:r>
              <a:rPr lang="en" sz="1900">
                <a:latin typeface="Halant"/>
                <a:ea typeface="Halant"/>
                <a:cs typeface="Halant"/>
                <a:sym typeface="Halant"/>
              </a:rPr>
              <a:t> for Formative Assessment: Comparison</a:t>
            </a:r>
            <a:endParaRPr sz="1900">
              <a:latin typeface="Halant"/>
              <a:ea typeface="Halant"/>
              <a:cs typeface="Halant"/>
              <a:sym typeface="Halant"/>
            </a:endParaRPr>
          </a:p>
        </p:txBody>
      </p:sp>
      <p:pic>
        <p:nvPicPr>
          <p:cNvPr id="102" name="Google Shape;10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